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1674" r:id="rId2"/>
    <p:sldId id="1548" r:id="rId3"/>
    <p:sldId id="1947" r:id="rId4"/>
    <p:sldId id="1948" r:id="rId5"/>
    <p:sldId id="1949" r:id="rId6"/>
    <p:sldId id="1618" r:id="rId7"/>
    <p:sldId id="1619" r:id="rId8"/>
    <p:sldId id="1950" r:id="rId9"/>
    <p:sldId id="1951" r:id="rId10"/>
    <p:sldId id="1673" r:id="rId11"/>
    <p:sldId id="1633" r:id="rId12"/>
    <p:sldId id="1634" r:id="rId13"/>
    <p:sldId id="1635" r:id="rId14"/>
    <p:sldId id="1663" r:id="rId15"/>
    <p:sldId id="1801" r:id="rId16"/>
    <p:sldId id="1802" r:id="rId17"/>
    <p:sldId id="1805" r:id="rId18"/>
    <p:sldId id="1807" r:id="rId19"/>
    <p:sldId id="1808" r:id="rId20"/>
    <p:sldId id="1811" r:id="rId21"/>
    <p:sldId id="1670" r:id="rId22"/>
    <p:sldId id="1671" r:id="rId23"/>
    <p:sldId id="1672"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21</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22</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23</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24</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25</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1/11/2026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1F765D-6595-8280-18A1-1A1BEE9DA838}"/>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rgbClr val="A31D6A"/>
                </a:solidFill>
                <a:effectLst>
                  <a:outerShdw blurRad="38100" dist="38100" dir="2700000" algn="tl">
                    <a:srgbClr val="000000">
                      <a:alpha val="43137"/>
                    </a:srgbClr>
                  </a:outerShdw>
                </a:effectLst>
              </a:rPr>
              <a:t>Colossians 1:24 </a:t>
            </a:r>
          </a:p>
        </p:txBody>
      </p:sp>
      <p:sp>
        <p:nvSpPr>
          <p:cNvPr id="4" name="Title 3"/>
          <p:cNvSpPr>
            <a:spLocks noGrp="1"/>
          </p:cNvSpPr>
          <p:nvPr>
            <p:ph type="title"/>
          </p:nvPr>
        </p:nvSpPr>
        <p:spPr>
          <a:xfrm>
            <a:off x="0" y="0"/>
            <a:ext cx="12192000" cy="6019800"/>
          </a:xfrm>
        </p:spPr>
        <p:txBody>
          <a:bodyPr/>
          <a:lstStyle/>
          <a:p>
            <a:pPr marL="0" indent="0" algn="ctr">
              <a:buNone/>
            </a:pPr>
            <a:r>
              <a:rPr lang="en-US" sz="88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Searching for Suffering</a:t>
            </a:r>
            <a:endParaRPr lang="en-US" sz="8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14600"/>
            <a:ext cx="12192000" cy="4306330"/>
          </a:xfrm>
        </p:spPr>
        <p:txBody>
          <a:bodyPr>
            <a:noAutofit/>
          </a:bodyPr>
          <a:lstStyle/>
          <a:p>
            <a:pPr marL="960120" indent="-914400">
              <a:lnSpc>
                <a:spcPct val="80000"/>
              </a:lnSpc>
              <a:buClr>
                <a:srgbClr val="C00000"/>
              </a:buClr>
              <a:buFont typeface="+mj-lt"/>
              <a:buAutoNum type="arabicPeriod"/>
            </a:pPr>
            <a:r>
              <a:rPr lang="en-US" sz="8000" b="1" i="1" dirty="0">
                <a:effectLst>
                  <a:outerShdw blurRad="38100" dist="38100" dir="2700000" algn="tl">
                    <a:srgbClr val="000000">
                      <a:alpha val="43137"/>
                    </a:srgbClr>
                  </a:outerShdw>
                </a:effectLst>
              </a:rPr>
              <a:t>Pursue</a:t>
            </a:r>
          </a:p>
          <a:p>
            <a:pPr marL="960120" indent="-914400">
              <a:lnSpc>
                <a:spcPct val="80000"/>
              </a:lnSpc>
              <a:buClr>
                <a:srgbClr val="C00000"/>
              </a:buClr>
              <a:buFont typeface="+mj-lt"/>
              <a:buAutoNum type="arabicPeriod"/>
            </a:pPr>
            <a:r>
              <a:rPr lang="en-US" sz="8000" b="1" i="1" dirty="0">
                <a:effectLst>
                  <a:outerShdw blurRad="38100" dist="38100" dir="2700000" algn="tl">
                    <a:srgbClr val="000000">
                      <a:alpha val="43137"/>
                    </a:srgbClr>
                  </a:outerShdw>
                </a:effectLst>
              </a:rPr>
              <a:t>Probe</a:t>
            </a:r>
          </a:p>
          <a:p>
            <a:pPr marL="960120" indent="-914400">
              <a:lnSpc>
                <a:spcPct val="80000"/>
              </a:lnSpc>
              <a:buClr>
                <a:srgbClr val="C00000"/>
              </a:buClr>
              <a:buFont typeface="+mj-lt"/>
              <a:buAutoNum type="arabicPeriod"/>
            </a:pPr>
            <a:r>
              <a:rPr lang="en-US" sz="8000" b="1" i="1" dirty="0">
                <a:effectLst>
                  <a:outerShdw blurRad="38100" dist="38100" dir="2700000" algn="tl">
                    <a:srgbClr val="000000">
                      <a:alpha val="43137"/>
                    </a:srgbClr>
                  </a:outerShdw>
                </a:effectLst>
              </a:rPr>
              <a:t>Practice</a:t>
            </a:r>
          </a:p>
        </p:txBody>
      </p:sp>
      <p:sp>
        <p:nvSpPr>
          <p:cNvPr id="4" name="Title 3"/>
          <p:cNvSpPr>
            <a:spLocks noGrp="1"/>
          </p:cNvSpPr>
          <p:nvPr>
            <p:ph type="title"/>
          </p:nvPr>
        </p:nvSpPr>
        <p:spPr>
          <a:xfrm>
            <a:off x="0" y="0"/>
            <a:ext cx="12192000" cy="2514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the Bible Says We Suffer for the Church When we:</a:t>
            </a:r>
          </a:p>
        </p:txBody>
      </p:sp>
    </p:spTree>
    <p:extLst>
      <p:ext uri="{BB962C8B-B14F-4D97-AF65-F5344CB8AC3E}">
        <p14:creationId xmlns:p14="http://schemas.microsoft.com/office/powerpoint/2010/main" val="30366274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438400"/>
            <a:ext cx="12192000" cy="43825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Colossians 2:20-21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Colossians 3:1 (NASB)</a:t>
            </a:r>
          </a:p>
        </p:txBody>
      </p:sp>
      <p:sp>
        <p:nvSpPr>
          <p:cNvPr id="4" name="Title 3"/>
          <p:cNvSpPr>
            <a:spLocks noGrp="1"/>
          </p:cNvSpPr>
          <p:nvPr>
            <p:ph type="title"/>
          </p:nvPr>
        </p:nvSpPr>
        <p:spPr>
          <a:xfrm>
            <a:off x="0" y="0"/>
            <a:ext cx="12192000" cy="15240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Pursue</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Colossians 2:20-21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None/>
            </a:pPr>
            <a:r>
              <a:rPr lang="en-US" sz="6000" b="1" baseline="30000" dirty="0"/>
              <a:t>20</a:t>
            </a:r>
            <a:r>
              <a:rPr lang="en-US" sz="6000" dirty="0"/>
              <a:t> If you have died with Christ to the elementary principles of the world, why, as if you were living in the world, do you submit yourself to decrees, </a:t>
            </a:r>
            <a:r>
              <a:rPr lang="en-US" sz="6000" i="1" dirty="0"/>
              <a:t>such as,</a:t>
            </a:r>
            <a:endParaRPr lang="en-US" sz="6000" dirty="0"/>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Colossians 2:20-21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21</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"Do not handle, do not taste, do not touch!" </a:t>
            </a: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22</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(which all </a:t>
            </a:r>
            <a:r>
              <a:rPr lang="en-US" sz="6000" i="1" dirty="0">
                <a:solidFill>
                  <a:prstClr val="black">
                    <a:lumMod val="75000"/>
                    <a:lumOff val="25000"/>
                  </a:prstClr>
                </a:solidFill>
                <a:latin typeface="Trebuchet MS"/>
              </a:rPr>
              <a:t>refer</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things destined to perish with use)—in accordance with the commandments and teachings of man?</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Colossians 3:1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Therefore, if you have been raised with Christ, keep seeking the things that are above, where Christ is, seated at the right hand of God.</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Galatians 6:4-5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Mark 10:21 (NASB)</a:t>
            </a:r>
          </a:p>
        </p:txBody>
      </p:sp>
      <p:sp>
        <p:nvSpPr>
          <p:cNvPr id="4" name="Title 3"/>
          <p:cNvSpPr>
            <a:spLocks noGrp="1"/>
          </p:cNvSpPr>
          <p:nvPr>
            <p:ph type="title"/>
          </p:nvPr>
        </p:nvSpPr>
        <p:spPr>
          <a:xfrm>
            <a:off x="0" y="0"/>
            <a:ext cx="12192000" cy="2362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Probe</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Galatians 6:4-5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6000" b="1" baseline="30000" dirty="0"/>
              <a:t>4</a:t>
            </a:r>
            <a:r>
              <a:rPr lang="en-US" sz="6000" dirty="0"/>
              <a:t> But each one must examine his own work, and then he will have </a:t>
            </a:r>
            <a:r>
              <a:rPr lang="en-US" sz="6000" i="1" dirty="0"/>
              <a:t>reason for </a:t>
            </a:r>
            <a:r>
              <a:rPr lang="en-US" sz="6000" dirty="0"/>
              <a:t>boasting, </a:t>
            </a:r>
            <a:r>
              <a:rPr lang="en-US" sz="6000" i="1" dirty="0"/>
              <a:t>but</a:t>
            </a:r>
            <a:r>
              <a:rPr lang="en-US" sz="6000" dirty="0"/>
              <a:t> to himself alone, and not to another. </a:t>
            </a:r>
            <a:r>
              <a:rPr lang="en-US" sz="6000" b="1" baseline="30000" dirty="0"/>
              <a:t>5</a:t>
            </a:r>
            <a:r>
              <a:rPr lang="en-US" sz="6000" dirty="0"/>
              <a:t> For each one will bear his own load.</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10:21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Looking at him, Jesus showed love to him and said to him, "One thing you lack: go and sell all you possess and give to the poor, and you will have treasure in heaven; and come, follow Me."</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828800"/>
            <a:ext cx="12192000" cy="4992130"/>
          </a:xfrm>
        </p:spPr>
        <p:txBody>
          <a:bodyPr>
            <a:noAutofit/>
          </a:bodyPr>
          <a:lstStyle/>
          <a:p>
            <a:pPr>
              <a:lnSpc>
                <a:spcPct val="80000"/>
              </a:lnSpc>
              <a:buClr>
                <a:srgbClr val="C00000"/>
              </a:buClr>
              <a:buFont typeface="Wingdings" pitchFamily="2" charset="2"/>
              <a:buChar char="Ø"/>
            </a:pPr>
            <a:r>
              <a:rPr lang="de-DE" sz="6600" b="1" i="1" dirty="0">
                <a:effectLst>
                  <a:outerShdw blurRad="38100" dist="38100" dir="2700000" algn="tl">
                    <a:srgbClr val="000000">
                      <a:alpha val="43137"/>
                    </a:srgbClr>
                  </a:outerShdw>
                </a:effectLst>
              </a:rPr>
              <a:t>Mark 8:34 (NASB)</a:t>
            </a:r>
          </a:p>
          <a:p>
            <a:pPr>
              <a:lnSpc>
                <a:spcPct val="80000"/>
              </a:lnSpc>
              <a:buClr>
                <a:srgbClr val="C00000"/>
              </a:buClr>
              <a:buFont typeface="Wingdings" pitchFamily="2" charset="2"/>
              <a:buChar char="Ø"/>
            </a:pPr>
            <a:r>
              <a:rPr lang="de-DE" sz="6600" b="1" i="1" dirty="0">
                <a:effectLst>
                  <a:outerShdw blurRad="38100" dist="38100" dir="2700000" algn="tl">
                    <a:srgbClr val="000000">
                      <a:alpha val="43137"/>
                    </a:srgbClr>
                  </a:outerShdw>
                </a:effectLst>
              </a:rPr>
              <a:t>Revelation 2:10 (NASB)</a:t>
            </a:r>
          </a:p>
        </p:txBody>
      </p:sp>
      <p:sp>
        <p:nvSpPr>
          <p:cNvPr id="4" name="Title 3"/>
          <p:cNvSpPr>
            <a:spLocks noGrp="1"/>
          </p:cNvSpPr>
          <p:nvPr>
            <p:ph type="title"/>
          </p:nvPr>
        </p:nvSpPr>
        <p:spPr>
          <a:xfrm>
            <a:off x="0" y="0"/>
            <a:ext cx="12192000" cy="23622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Practice</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Mark 8:34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And He summoned the crowd together with His disciples, and said to them, "If anyone wants to come after Me, he must deny himself, take up his cross, and follow Me.</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Colossians 1:24 (NASB)</a:t>
            </a: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None/>
            </a:pPr>
            <a:r>
              <a:rPr lang="en-US" sz="6400" dirty="0"/>
              <a:t>Now I rejoice in my sufferings for your sake, and in my flesh I am supplementing what is lacking in Christ's afflictions in behalf of His body, which is the church.</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Revelation 2:10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5400" dirty="0">
                <a:solidFill>
                  <a:prstClr val="black">
                    <a:lumMod val="75000"/>
                    <a:lumOff val="25000"/>
                  </a:prstClr>
                </a:solidFill>
                <a:latin typeface="Trebuchet MS"/>
              </a:rPr>
              <a:t>Do not fear what you are about to suffer. Behold, the devil is about to throw some of you into prison, so that you will be tested, and you will have tribulation for ten days. Be faithful until death, and I will give you the crown of life.</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B70E-6AA9-1E3E-C3A3-9C4D85214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55389-9F5E-D0CA-6F89-AF4FBA9B8A6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Context: 1:21-24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1B4C3A8-62E3-0FAE-B2CB-38F226602643}"/>
              </a:ext>
            </a:extLst>
          </p:cNvPr>
          <p:cNvSpPr>
            <a:spLocks noGrp="1"/>
          </p:cNvSpPr>
          <p:nvPr>
            <p:ph sz="quarter" idx="13"/>
          </p:nvPr>
        </p:nvSpPr>
        <p:spPr>
          <a:xfrm>
            <a:off x="0" y="990600"/>
            <a:ext cx="12192000" cy="5867400"/>
          </a:xfrm>
        </p:spPr>
        <p:txBody>
          <a:bodyPr>
            <a:noAutofit/>
          </a:bodyPr>
          <a:lstStyle/>
          <a:p>
            <a:pPr marL="45720" indent="0">
              <a:buNone/>
            </a:pPr>
            <a:r>
              <a:rPr lang="en-US" sz="5400" b="1" baseline="30000" dirty="0"/>
              <a:t>21</a:t>
            </a:r>
            <a:r>
              <a:rPr lang="en-US" sz="5400" dirty="0"/>
              <a:t> And although you were previously alienated and hostile in attitude, </a:t>
            </a:r>
            <a:r>
              <a:rPr lang="en-US" sz="5400" i="1" dirty="0"/>
              <a:t>engaged</a:t>
            </a:r>
            <a:r>
              <a:rPr lang="en-US" sz="5400" dirty="0"/>
              <a:t> in evil deeds, </a:t>
            </a:r>
            <a:r>
              <a:rPr lang="en-US" sz="5400" b="1" baseline="30000" dirty="0"/>
              <a:t>22</a:t>
            </a:r>
            <a:r>
              <a:rPr lang="en-US" sz="5400" dirty="0"/>
              <a:t> yet He has now reconciled you in His body of flesh through death, in order to present you before Him holy and blameless and beyond reproach— </a:t>
            </a:r>
          </a:p>
        </p:txBody>
      </p:sp>
    </p:spTree>
    <p:extLst>
      <p:ext uri="{BB962C8B-B14F-4D97-AF65-F5344CB8AC3E}">
        <p14:creationId xmlns:p14="http://schemas.microsoft.com/office/powerpoint/2010/main" val="1364232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5A30-18FB-BB47-A49E-2A9D7B068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CC419-446C-AAA9-61E6-58B2F946834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Context: 1:21-24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B1F0C43-B496-3602-FE98-E85F3CC14576}"/>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indeed you continue in the faith firmly established and steadfast, and not shifting from the hope of the gospel that you have heard, which was proclaimed in all creation under heaven, and of which I, Paul, was made a minister.</a:t>
            </a:r>
          </a:p>
        </p:txBody>
      </p:sp>
    </p:spTree>
    <p:extLst>
      <p:ext uri="{BB962C8B-B14F-4D97-AF65-F5344CB8AC3E}">
        <p14:creationId xmlns:p14="http://schemas.microsoft.com/office/powerpoint/2010/main" val="292780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75292-7BF7-6F55-AECA-69B5AE260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D323E-F5B3-FD18-1760-A7BD4FEE0E4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Context: 1:21-24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445813-FBDE-6B23-1DA9-D1F0F6FD2A9C}"/>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Now I rejoice in my sufferings for your sake, and in my flesh I am supplementing what is lacking in Christ's afflictions in behalf of His body, which is the church.</a:t>
            </a:r>
          </a:p>
        </p:txBody>
      </p:sp>
    </p:spTree>
    <p:extLst>
      <p:ext uri="{BB962C8B-B14F-4D97-AF65-F5344CB8AC3E}">
        <p14:creationId xmlns:p14="http://schemas.microsoft.com/office/powerpoint/2010/main" val="3624749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Sufferings (</a:t>
            </a:r>
            <a:r>
              <a:rPr lang="en-US" sz="6600" b="1" dirty="0" err="1">
                <a:solidFill>
                  <a:srgbClr val="A50021"/>
                </a:solidFill>
                <a:effectLst>
                  <a:outerShdw blurRad="38100" dist="38100" dir="2700000" algn="tl">
                    <a:srgbClr val="000000">
                      <a:alpha val="43137"/>
                    </a:srgbClr>
                  </a:outerShdw>
                </a:effectLst>
                <a:latin typeface="Calibri" panose="020F0502020204030204" pitchFamily="34" charset="0"/>
              </a:rPr>
              <a:t>pathēmasin</a:t>
            </a: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a:t>
            </a:r>
          </a:p>
          <a:p>
            <a:pPr marL="45720" indent="0">
              <a:buNone/>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sufferings, afflictions, or experiences, often implying painful experiences.</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90266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Afflictions (</a:t>
            </a:r>
            <a:r>
              <a:rPr lang="en-US" sz="6600" b="1" dirty="0" err="1">
                <a:solidFill>
                  <a:srgbClr val="A50021"/>
                </a:solidFill>
                <a:effectLst>
                  <a:outerShdw blurRad="38100" dist="38100" dir="2700000" algn="tl">
                    <a:srgbClr val="000000">
                      <a:alpha val="43137"/>
                    </a:srgbClr>
                  </a:outerShdw>
                </a:effectLst>
                <a:latin typeface="Calibri" panose="020F0502020204030204" pitchFamily="34" charset="0"/>
              </a:rPr>
              <a:t>thlipsis</a:t>
            </a:r>
            <a:r>
              <a:rPr lang="el-GR" sz="6600" b="1" dirty="0">
                <a:solidFill>
                  <a:srgbClr val="A50021"/>
                </a:solidFill>
                <a:effectLst>
                  <a:outerShdw blurRad="38100" dist="38100" dir="2700000" algn="tl">
                    <a:srgbClr val="000000">
                      <a:alpha val="43137"/>
                    </a:srgbClr>
                  </a:outerShdw>
                </a:effectLst>
                <a:latin typeface="Calibri" panose="020F0502020204030204" pitchFamily="34" charset="0"/>
              </a:rPr>
              <a:t>): </a:t>
            </a: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This word is never used in the New Testament to describe the redemptive, atoning suffering of Jesus on the cross. Instead, it typically refers to "</a:t>
            </a:r>
            <a:r>
              <a:rPr lang="en-US" sz="5400" b="1" dirty="0">
                <a:solidFill>
                  <a:srgbClr val="000000"/>
                </a:solidFill>
                <a:effectLst>
                  <a:outerShdw blurRad="38100" dist="38100" dir="2700000" algn="tl">
                    <a:srgbClr val="000000">
                      <a:alpha val="43137"/>
                    </a:srgbClr>
                  </a:outerShdw>
                </a:effectLst>
                <a:highlight>
                  <a:srgbClr val="FFFF00"/>
                </a:highlight>
                <a:latin typeface="Calibri" panose="020F0502020204030204" pitchFamily="34" charset="0"/>
              </a:rPr>
              <a:t>pressure," </a:t>
            </a: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"tribulation," or the "messianic woes" that the Church must endure before the end of the age</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431504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3AF4-0FC7-B116-525C-9FA627FAA3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501C0-9F08-201D-5579-10DFEC8DF918}"/>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Supplementing (</a:t>
            </a:r>
            <a:r>
              <a:rPr lang="en-US" sz="6600" b="1" dirty="0" err="1">
                <a:solidFill>
                  <a:srgbClr val="A50021"/>
                </a:solidFill>
                <a:effectLst>
                  <a:outerShdw blurRad="38100" dist="38100" dir="2700000" algn="tl">
                    <a:srgbClr val="000000">
                      <a:alpha val="43137"/>
                    </a:srgbClr>
                  </a:outerShdw>
                </a:effectLst>
                <a:latin typeface="Calibri" panose="020F0502020204030204" pitchFamily="34" charset="0"/>
              </a:rPr>
              <a:t>antanaplēroō</a:t>
            </a:r>
            <a:r>
              <a:rPr lang="el-GR" sz="6600" b="1" dirty="0">
                <a:solidFill>
                  <a:srgbClr val="A50021"/>
                </a:solidFill>
                <a:effectLst>
                  <a:outerShdw blurRad="38100" dist="38100" dir="2700000" algn="tl">
                    <a:srgbClr val="000000">
                      <a:alpha val="43137"/>
                    </a:srgbClr>
                  </a:outerShdw>
                </a:effectLst>
                <a:latin typeface="Calibri" panose="020F0502020204030204" pitchFamily="34" charset="0"/>
              </a:rPr>
              <a:t>): </a:t>
            </a:r>
            <a:endParaRPr lang="en-US" sz="6600" b="1" dirty="0">
              <a:solidFill>
                <a:srgbClr val="A50021"/>
              </a:solidFill>
              <a:effectLst>
                <a:outerShdw blurRad="38100" dist="38100" dir="2700000" algn="tl">
                  <a:srgbClr val="000000">
                    <a:alpha val="43137"/>
                  </a:srgbClr>
                </a:outerShdw>
              </a:effectLst>
              <a:latin typeface="Calibri" panose="020F0502020204030204" pitchFamily="34" charset="0"/>
            </a:endParaRPr>
          </a:p>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A rare double-compound verb meaning to "fill up in turn" or "supply in the place of". It suggests that Paul is fulfilling his specific portion of the suffering required for the expansion of the Gospel.</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8860942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FD9B-0638-2F9F-E907-C53EE1051D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E78B4-2FFF-D675-C8E9-D37A37D84B2A}"/>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600" b="1" dirty="0">
                <a:solidFill>
                  <a:srgbClr val="A50021"/>
                </a:solidFill>
                <a:effectLst>
                  <a:outerShdw blurRad="38100" dist="38100" dir="2700000" algn="tl">
                    <a:srgbClr val="000000">
                      <a:alpha val="43137"/>
                    </a:srgbClr>
                  </a:outerShdw>
                </a:effectLst>
                <a:latin typeface="Calibri" panose="020F0502020204030204" pitchFamily="34" charset="0"/>
              </a:rPr>
              <a:t>Lacking (</a:t>
            </a:r>
            <a:r>
              <a:rPr lang="en-US" sz="6600" b="1" dirty="0" err="1">
                <a:solidFill>
                  <a:srgbClr val="A50021"/>
                </a:solidFill>
                <a:effectLst>
                  <a:outerShdw blurRad="38100" dist="38100" dir="2700000" algn="tl">
                    <a:srgbClr val="000000">
                      <a:alpha val="43137"/>
                    </a:srgbClr>
                  </a:outerShdw>
                </a:effectLst>
                <a:latin typeface="Calibri" panose="020F0502020204030204" pitchFamily="34" charset="0"/>
              </a:rPr>
              <a:t>hysterēma</a:t>
            </a:r>
            <a:r>
              <a:rPr lang="el-GR" sz="6600" b="1" dirty="0">
                <a:solidFill>
                  <a:srgbClr val="A50021"/>
                </a:solidFill>
                <a:effectLst>
                  <a:outerShdw blurRad="38100" dist="38100" dir="2700000" algn="tl">
                    <a:srgbClr val="000000">
                      <a:alpha val="43137"/>
                    </a:srgbClr>
                  </a:outerShdw>
                </a:effectLst>
                <a:latin typeface="Calibri" panose="020F0502020204030204" pitchFamily="34" charset="0"/>
              </a:rPr>
              <a:t>): </a:t>
            </a:r>
            <a:endParaRPr lang="en-US" sz="6600" b="1" dirty="0">
              <a:solidFill>
                <a:srgbClr val="A50021"/>
              </a:solidFill>
              <a:effectLst>
                <a:outerShdw blurRad="38100" dist="38100" dir="2700000" algn="tl">
                  <a:srgbClr val="000000">
                    <a:alpha val="43137"/>
                  </a:srgbClr>
                </a:outerShdw>
              </a:effectLst>
              <a:latin typeface="Calibri" panose="020F0502020204030204" pitchFamily="34" charset="0"/>
            </a:endParaRPr>
          </a:p>
          <a:p>
            <a:pPr marL="45720" indent="0">
              <a:buClr>
                <a:srgbClr val="A379BB">
                  <a:lumMod val="75000"/>
                </a:srgbClr>
              </a:buClr>
              <a:buNone/>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Refers to something that is "behind" or "deficient." The "lack" is not in the quality of Christ's sacrifice, but in the proclamation and extension of those benefits to the world.</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080297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135</TotalTime>
  <Words>886</Words>
  <Application>Microsoft Office PowerPoint</Application>
  <PresentationFormat>Widescreen</PresentationFormat>
  <Paragraphs>60</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Franklin Gothic Medium</vt:lpstr>
      <vt:lpstr>Georgia</vt:lpstr>
      <vt:lpstr>Helvetica Neue</vt:lpstr>
      <vt:lpstr>Trebuchet MS</vt:lpstr>
      <vt:lpstr>Wingdings</vt:lpstr>
      <vt:lpstr>Slipstream</vt:lpstr>
      <vt:lpstr>Searching for Suffering</vt:lpstr>
      <vt:lpstr>Colossians 1:24 (NASB)</vt:lpstr>
      <vt:lpstr>Context: 1:21-24 (NASB)</vt:lpstr>
      <vt:lpstr>Context: 1:21-24 (NASB)</vt:lpstr>
      <vt:lpstr>Context: 1:21-24 (NASB)</vt:lpstr>
      <vt:lpstr>PowerPoint Presentation</vt:lpstr>
      <vt:lpstr>PowerPoint Presentation</vt:lpstr>
      <vt:lpstr>PowerPoint Presentation</vt:lpstr>
      <vt:lpstr>PowerPoint Presentation</vt:lpstr>
      <vt:lpstr>the Bible Says We Suffer for the Church When we:</vt:lpstr>
      <vt:lpstr>Point #1:  Pursue</vt:lpstr>
      <vt:lpstr>Colossians 2:20-21 (NASB)</vt:lpstr>
      <vt:lpstr>Colossians 2:20-21 (NASB)</vt:lpstr>
      <vt:lpstr>Colossians 3:1 (NASB)</vt:lpstr>
      <vt:lpstr>Point #2:  Probe</vt:lpstr>
      <vt:lpstr>Galatians 6:4-5 (NASB)</vt:lpstr>
      <vt:lpstr>Mark 10:21 (NASB)</vt:lpstr>
      <vt:lpstr>Point #3:  Practice</vt:lpstr>
      <vt:lpstr>Mark 8:34 (NASB)</vt:lpstr>
      <vt:lpstr>Revelation 2:10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5</cp:revision>
  <dcterms:created xsi:type="dcterms:W3CDTF">2026-01-11T12:03:09Z</dcterms:created>
  <dcterms:modified xsi:type="dcterms:W3CDTF">2026-01-11T14:18:57Z</dcterms:modified>
</cp:coreProperties>
</file>